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3" r:id="rId2"/>
    <p:sldId id="266" r:id="rId3"/>
    <p:sldId id="262" r:id="rId4"/>
    <p:sldId id="264" r:id="rId5"/>
    <p:sldId id="265" r:id="rId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49726" autoAdjust="0"/>
  </p:normalViewPr>
  <p:slideViewPr>
    <p:cSldViewPr snapToGrid="0">
      <p:cViewPr varScale="1">
        <p:scale>
          <a:sx n="36" d="100"/>
          <a:sy n="36" d="100"/>
        </p:scale>
        <p:origin x="23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AC3F8-61A1-4806-BB89-A3C9EA57424A}" type="datetimeFigureOut">
              <a:rPr kumimoji="1" lang="ja-JP" altLang="en-US" smtClean="0"/>
              <a:t>2023/10/3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29CA0DB-7F04-4C9A-A1E4-9579A9C2D976}" type="slidenum">
              <a:rPr kumimoji="1" lang="ja-JP" altLang="en-US" smtClean="0"/>
              <a:t>‹#›</a:t>
            </a:fld>
            <a:endParaRPr kumimoji="1" lang="ja-JP" altLang="en-US"/>
          </a:p>
        </p:txBody>
      </p:sp>
    </p:spTree>
    <p:extLst>
      <p:ext uri="{BB962C8B-B14F-4D97-AF65-F5344CB8AC3E}">
        <p14:creationId xmlns:p14="http://schemas.microsoft.com/office/powerpoint/2010/main" val="454248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1</a:t>
            </a:fld>
            <a:endParaRPr kumimoji="1" lang="ja-JP" altLang="en-US"/>
          </a:p>
        </p:txBody>
      </p:sp>
    </p:spTree>
    <p:extLst>
      <p:ext uri="{BB962C8B-B14F-4D97-AF65-F5344CB8AC3E}">
        <p14:creationId xmlns:p14="http://schemas.microsoft.com/office/powerpoint/2010/main" val="335362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学習のポイント</a:t>
            </a:r>
            <a:endParaRPr kumimoji="1" lang="en-US" altLang="ja-JP" dirty="0" smtClean="0"/>
          </a:p>
          <a:p>
            <a:r>
              <a:rPr kumimoji="1" lang="ja-JP" altLang="en-US" dirty="0" smtClean="0"/>
              <a:t>・</a:t>
            </a:r>
            <a:r>
              <a:rPr kumimoji="1" lang="en-US" altLang="ja-JP" dirty="0" smtClean="0"/>
              <a:t>6</a:t>
            </a:r>
            <a:r>
              <a:rPr kumimoji="1" lang="ja-JP" altLang="en-US" dirty="0" smtClean="0"/>
              <a:t>歳臼歯とは何か、その役割を知ってもらう</a:t>
            </a:r>
            <a:endParaRPr kumimoji="1" lang="en-US" altLang="ja-JP" dirty="0" smtClean="0"/>
          </a:p>
          <a:p>
            <a:endParaRPr kumimoji="1" lang="en-US" altLang="ja-JP" dirty="0" smtClean="0"/>
          </a:p>
          <a:p>
            <a:endParaRPr kumimoji="1" lang="en-US" altLang="ja-JP" dirty="0" smtClean="0"/>
          </a:p>
          <a:p>
            <a:r>
              <a:rPr kumimoji="1" lang="ja-JP" altLang="en-US" dirty="0" smtClean="0"/>
              <a:t>補足</a:t>
            </a:r>
            <a:endParaRPr kumimoji="1" lang="en-US" altLang="ja-JP" dirty="0" smtClean="0"/>
          </a:p>
          <a:p>
            <a:r>
              <a:rPr kumimoji="1" lang="ja-JP" altLang="en-US" dirty="0" smtClean="0"/>
              <a:t>・</a:t>
            </a:r>
            <a:r>
              <a:rPr kumimoji="1" lang="en-US" altLang="ja-JP" dirty="0" smtClean="0"/>
              <a:t>6</a:t>
            </a:r>
            <a:r>
              <a:rPr kumimoji="1" lang="ja-JP" altLang="en-US" dirty="0" smtClean="0"/>
              <a:t>歳臼歯は正式には第一大臼歯といいます。</a:t>
            </a:r>
            <a:endParaRPr kumimoji="1" lang="en-US" altLang="ja-JP" dirty="0" smtClean="0"/>
          </a:p>
          <a:p>
            <a:r>
              <a:rPr kumimoji="1" lang="ja-JP" altLang="en-US" dirty="0" smtClean="0"/>
              <a:t>・</a:t>
            </a:r>
            <a:r>
              <a:rPr kumimoji="1" lang="en-US" altLang="ja-JP" dirty="0" smtClean="0"/>
              <a:t>6</a:t>
            </a:r>
            <a:r>
              <a:rPr kumimoji="1" lang="ja-JP" altLang="en-US" dirty="0" smtClean="0"/>
              <a:t>歳頃生えてくることから、</a:t>
            </a:r>
            <a:r>
              <a:rPr kumimoji="1" lang="en-US" altLang="ja-JP" dirty="0" smtClean="0"/>
              <a:t>6</a:t>
            </a:r>
            <a:r>
              <a:rPr kumimoji="1" lang="ja-JP" altLang="en-US" dirty="0" smtClean="0"/>
              <a:t>歳臼歯と呼ばれています。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・乳歯の一番奥の歯の後ろに生えてきます。</a:t>
            </a:r>
            <a:endParaRPr kumimoji="1" lang="en-US" altLang="ja-JP" dirty="0" smtClean="0"/>
          </a:p>
          <a:p>
            <a:r>
              <a:rPr kumimoji="1" lang="ja-JP" altLang="en-US" dirty="0" smtClean="0"/>
              <a:t>・一生使う大切な大人の歯（永久歯）で、生えかわることはありません。</a:t>
            </a:r>
            <a:endParaRPr kumimoji="1" lang="en-US" altLang="ja-JP" dirty="0" smtClean="0"/>
          </a:p>
          <a:p>
            <a:r>
              <a:rPr kumimoji="1" lang="ja-JP" altLang="en-US" dirty="0" smtClean="0"/>
              <a:t>・</a:t>
            </a:r>
            <a:r>
              <a:rPr kumimoji="1" lang="en-US" altLang="ja-JP" dirty="0" smtClean="0"/>
              <a:t>6</a:t>
            </a:r>
            <a:r>
              <a:rPr kumimoji="1" lang="ja-JP" altLang="en-US" dirty="0" smtClean="0"/>
              <a:t>歳臼歯は、永久歯の中で一番大きく、噛む力が一番強く、永久歯の噛み合わせや歯並びの基本となり、顎の発育や顔の形まで影響を及ぼす重要な歯です。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2</a:t>
            </a:fld>
            <a:endParaRPr kumimoji="1" lang="ja-JP" altLang="en-US"/>
          </a:p>
        </p:txBody>
      </p:sp>
    </p:spTree>
    <p:extLst>
      <p:ext uri="{BB962C8B-B14F-4D97-AF65-F5344CB8AC3E}">
        <p14:creationId xmlns:p14="http://schemas.microsoft.com/office/powerpoint/2010/main" val="158266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学習のポイント</a:t>
            </a:r>
          </a:p>
          <a:p>
            <a:r>
              <a:rPr kumimoji="1" lang="ja-JP" altLang="en-US" dirty="0" smtClean="0"/>
              <a:t>・</a:t>
            </a:r>
            <a:r>
              <a:rPr kumimoji="1" lang="en-US" altLang="ja-JP" dirty="0" smtClean="0"/>
              <a:t>6</a:t>
            </a:r>
            <a:r>
              <a:rPr kumimoji="1" lang="ja-JP" altLang="en-US" dirty="0" smtClean="0"/>
              <a:t>歳臼歯が生えているか、生えていないか、自分の状況を知ってもらう。</a:t>
            </a:r>
          </a:p>
          <a:p>
            <a:r>
              <a:rPr kumimoji="1" lang="ja-JP" altLang="en-US" dirty="0" smtClean="0"/>
              <a:t>　→生えていない子は、今後生えてくる位置の確認や既に生えている他の歯などを観察して口の中に関心をもってもらう。</a:t>
            </a:r>
          </a:p>
          <a:p>
            <a:r>
              <a:rPr kumimoji="1" lang="ja-JP" altLang="en-US" dirty="0" smtClean="0"/>
              <a:t>　→生えている子は、生えている６歳臼歯の状態を観察して、口の中に関心をもってもらう。</a:t>
            </a:r>
          </a:p>
          <a:p>
            <a:endParaRPr kumimoji="1" lang="ja-JP" altLang="en-US" dirty="0" smtClean="0"/>
          </a:p>
          <a:p>
            <a:r>
              <a:rPr kumimoji="1" lang="ja-JP" altLang="en-US" dirty="0" smtClean="0"/>
              <a:t>補足</a:t>
            </a:r>
          </a:p>
          <a:p>
            <a:r>
              <a:rPr kumimoji="1" lang="ja-JP" altLang="en-US" dirty="0" smtClean="0"/>
              <a:t>・</a:t>
            </a:r>
            <a:r>
              <a:rPr kumimoji="1" lang="en-US" altLang="ja-JP" dirty="0" smtClean="0"/>
              <a:t>6</a:t>
            </a:r>
            <a:r>
              <a:rPr kumimoji="1" lang="ja-JP" altLang="en-US" dirty="0" smtClean="0"/>
              <a:t>歳臼歯は、子どもの歯（乳歯）が抜けて生えてくるわけではないので、生えてきたことに気がつきにくいです。</a:t>
            </a:r>
          </a:p>
          <a:p>
            <a:r>
              <a:rPr kumimoji="1" lang="ja-JP" altLang="en-US" dirty="0" smtClean="0"/>
              <a:t>・</a:t>
            </a:r>
            <a:r>
              <a:rPr kumimoji="1" lang="en-US" altLang="ja-JP" dirty="0" smtClean="0"/>
              <a:t>6</a:t>
            </a:r>
            <a:r>
              <a:rPr kumimoji="1" lang="ja-JP" altLang="en-US" dirty="0" smtClean="0"/>
              <a:t>歳臼歯は前から</a:t>
            </a:r>
            <a:r>
              <a:rPr kumimoji="1" lang="en-US" altLang="ja-JP" dirty="0" smtClean="0"/>
              <a:t>6</a:t>
            </a:r>
            <a:r>
              <a:rPr kumimoji="1" lang="ja-JP" altLang="en-US" dirty="0" smtClean="0"/>
              <a:t>番目の場所に生えてきます。</a:t>
            </a:r>
          </a:p>
          <a:p>
            <a:r>
              <a:rPr kumimoji="1" lang="ja-JP" altLang="en-US" dirty="0" smtClean="0"/>
              <a:t>・歯の生える時期は個人差が大きいです。小学２年生では</a:t>
            </a:r>
            <a:r>
              <a:rPr kumimoji="1" lang="ja-JP" altLang="en-US" dirty="0" smtClean="0"/>
              <a:t>、ほとんどの自動で</a:t>
            </a:r>
            <a:r>
              <a:rPr kumimoji="1" lang="en-US" altLang="ja-JP" dirty="0" smtClean="0"/>
              <a:t>6</a:t>
            </a:r>
            <a:r>
              <a:rPr kumimoji="1" lang="ja-JP" altLang="en-US" dirty="0" smtClean="0"/>
              <a:t>歳臼歯が生え始めていますが、中には、まだ</a:t>
            </a:r>
            <a:r>
              <a:rPr kumimoji="1" lang="ja-JP" altLang="en-US" dirty="0" smtClean="0"/>
              <a:t>生えていない子もいます。</a:t>
            </a:r>
          </a:p>
          <a:p>
            <a:endParaRPr kumimoji="1" lang="ja-JP" altLang="en-US" dirty="0" smtClean="0"/>
          </a:p>
          <a:p>
            <a:r>
              <a:rPr kumimoji="1" lang="en-US" altLang="ja-JP" dirty="0" smtClean="0"/>
              <a:t>※</a:t>
            </a:r>
            <a:r>
              <a:rPr kumimoji="1" lang="ja-JP" altLang="en-US" dirty="0" smtClean="0"/>
              <a:t>歯の数え方</a:t>
            </a:r>
          </a:p>
          <a:p>
            <a:r>
              <a:rPr kumimoji="1" lang="ja-JP" altLang="en-US" dirty="0" smtClean="0"/>
              <a:t>　・小学２年生は前歯の交換期でもあり、乳歯が抜けて永久歯がまだ生えていない場合は、抜けた歯も数えます。</a:t>
            </a:r>
          </a:p>
          <a:p>
            <a:r>
              <a:rPr kumimoji="1" lang="ja-JP" altLang="en-US" dirty="0" smtClean="0"/>
              <a:t>　・乳歯と永久歯が同じ位置（乳歯の裏側に永久歯等）に生えている場合は、どちらか一方だけ数えます。</a:t>
            </a:r>
          </a:p>
          <a:p>
            <a:r>
              <a:rPr kumimoji="1" lang="ja-JP" altLang="en-US" dirty="0" smtClean="0"/>
              <a:t>　・元々歯の数が少ない子や数が多い子は一定の割合でみられます。イラストの歯の形、位置、スペースを参考に数えます。</a:t>
            </a:r>
          </a:p>
          <a:p>
            <a:endParaRPr kumimoji="1" lang="ja-JP" altLang="en-US" dirty="0" smtClean="0"/>
          </a:p>
          <a:p>
            <a:r>
              <a:rPr kumimoji="1" lang="en-US" altLang="ja-JP" dirty="0" smtClean="0"/>
              <a:t>※</a:t>
            </a:r>
            <a:r>
              <a:rPr kumimoji="1" lang="ja-JP" altLang="en-US" dirty="0" smtClean="0"/>
              <a:t>乳歯と永久歯の見分け方</a:t>
            </a:r>
          </a:p>
          <a:p>
            <a:r>
              <a:rPr kumimoji="1" lang="ja-JP" altLang="en-US" dirty="0" smtClean="0"/>
              <a:t>　・永久歯は乳歯に比べ大きいです。</a:t>
            </a:r>
          </a:p>
          <a:p>
            <a:r>
              <a:rPr kumimoji="1" lang="ja-JP" altLang="en-US" dirty="0" smtClean="0"/>
              <a:t>　・乳歯は白色に近い色をしています。永久歯は乳歯と比べると黄色味を帯びています。</a:t>
            </a:r>
          </a:p>
          <a:p>
            <a:r>
              <a:rPr kumimoji="1" lang="ja-JP" altLang="en-US" dirty="0" smtClean="0"/>
              <a:t>　</a:t>
            </a:r>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3</a:t>
            </a:fld>
            <a:endParaRPr kumimoji="1" lang="ja-JP" altLang="en-US"/>
          </a:p>
        </p:txBody>
      </p:sp>
    </p:spTree>
    <p:extLst>
      <p:ext uri="{BB962C8B-B14F-4D97-AF65-F5344CB8AC3E}">
        <p14:creationId xmlns:p14="http://schemas.microsoft.com/office/powerpoint/2010/main" val="281609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学習のポイント</a:t>
            </a:r>
          </a:p>
          <a:p>
            <a:r>
              <a:rPr kumimoji="1" lang="ja-JP" altLang="en-US" dirty="0" smtClean="0"/>
              <a:t>・６歳臼歯はむし歯になりやすい歯であること</a:t>
            </a:r>
            <a:r>
              <a:rPr kumimoji="1" lang="ja-JP" altLang="en-US" dirty="0" smtClean="0"/>
              <a:t>を知ってもらう。</a:t>
            </a:r>
            <a:endParaRPr kumimoji="1" lang="ja-JP" altLang="en-US" dirty="0" smtClean="0"/>
          </a:p>
          <a:p>
            <a:r>
              <a:rPr kumimoji="1" lang="ja-JP" altLang="en-US" dirty="0" smtClean="0"/>
              <a:t>・生え始めた背の低い</a:t>
            </a:r>
            <a:r>
              <a:rPr kumimoji="1" lang="en-US" altLang="ja-JP" dirty="0" smtClean="0"/>
              <a:t>6</a:t>
            </a:r>
            <a:r>
              <a:rPr kumimoji="1" lang="ja-JP" altLang="en-US" dirty="0" smtClean="0"/>
              <a:t>歳臼歯のみがき方</a:t>
            </a:r>
            <a:r>
              <a:rPr kumimoji="1" lang="ja-JP" altLang="en-US" dirty="0" smtClean="0"/>
              <a:t>を知ってもらう。</a:t>
            </a:r>
            <a:endParaRPr kumimoji="1" lang="ja-JP" altLang="en-US" dirty="0" smtClean="0"/>
          </a:p>
          <a:p>
            <a:r>
              <a:rPr kumimoji="1" lang="ja-JP" altLang="en-US" dirty="0" smtClean="0"/>
              <a:t>（王様みがき：肘を上げて、口角から（横から）、床と水平または斜めに歯ブラシを入れるとよい。）</a:t>
            </a:r>
            <a:endParaRPr kumimoji="1" lang="en-US" altLang="ja-JP" dirty="0" smtClean="0"/>
          </a:p>
          <a:p>
            <a:r>
              <a:rPr kumimoji="1" lang="ja-JP" altLang="en-US" dirty="0" smtClean="0"/>
              <a:t>・前歯のみがくポイント</a:t>
            </a:r>
            <a:r>
              <a:rPr kumimoji="1" lang="ja-JP" altLang="en-US" dirty="0" smtClean="0"/>
              <a:t>を知ってもらう。</a:t>
            </a:r>
            <a:endParaRPr kumimoji="1" lang="ja-JP" altLang="en-US" dirty="0" smtClean="0"/>
          </a:p>
          <a:p>
            <a:endParaRPr kumimoji="1" lang="ja-JP" altLang="en-US" dirty="0" smtClean="0"/>
          </a:p>
          <a:p>
            <a:r>
              <a:rPr kumimoji="1" lang="ja-JP" altLang="en-US" dirty="0" smtClean="0"/>
              <a:t>補足</a:t>
            </a:r>
          </a:p>
          <a:p>
            <a:r>
              <a:rPr kumimoji="1" lang="ja-JP" altLang="en-US" dirty="0" smtClean="0"/>
              <a:t>・</a:t>
            </a:r>
            <a:r>
              <a:rPr kumimoji="1" lang="en-US" altLang="ja-JP" dirty="0" smtClean="0"/>
              <a:t>6</a:t>
            </a:r>
            <a:r>
              <a:rPr kumimoji="1" lang="ja-JP" altLang="en-US" dirty="0" smtClean="0"/>
              <a:t>歳臼歯は歯の溝が深く、形が複雑で、汚れ（細菌）が残りやすく、むし歯になりやすいです。</a:t>
            </a:r>
          </a:p>
          <a:p>
            <a:r>
              <a:rPr kumimoji="1" lang="ja-JP" altLang="en-US" dirty="0" smtClean="0"/>
              <a:t>・一本ずつ丁寧にみがくことが必要です。</a:t>
            </a:r>
          </a:p>
          <a:p>
            <a:r>
              <a:rPr kumimoji="1" lang="ja-JP" altLang="en-US" dirty="0" smtClean="0"/>
              <a:t>・正面から歯ブラシをいれると、生え始めたばかりの時期は高さが低いため、歯ブラシの毛先が届きにくいです。</a:t>
            </a:r>
          </a:p>
          <a:p>
            <a:r>
              <a:rPr kumimoji="1" lang="ja-JP" altLang="en-US" dirty="0" smtClean="0"/>
              <a:t>・肘を張って斜めから歯ブラシを口に入れることで、毛先が</a:t>
            </a:r>
            <a:r>
              <a:rPr kumimoji="1" lang="en-US" altLang="ja-JP" dirty="0" smtClean="0"/>
              <a:t>6</a:t>
            </a:r>
            <a:r>
              <a:rPr kumimoji="1" lang="ja-JP" altLang="en-US" dirty="0" smtClean="0"/>
              <a:t>歳臼歯に当てやすくなります。</a:t>
            </a:r>
          </a:p>
          <a:p>
            <a:r>
              <a:rPr kumimoji="1" lang="ja-JP" altLang="en-US" dirty="0" smtClean="0"/>
              <a:t>・少し口を閉じ気味にすると頬の粘膜にゆとりができ、みがきやすくなります。</a:t>
            </a:r>
          </a:p>
          <a:p>
            <a:r>
              <a:rPr kumimoji="1" lang="ja-JP" altLang="en-US" dirty="0" smtClean="0"/>
              <a:t>・前歯の根元（歯と歯ぐきの境目）は汚れが残りやすい場所です。唇を持ち上げながら毛先を根元に</a:t>
            </a:r>
            <a:r>
              <a:rPr kumimoji="1" lang="ja-JP" altLang="en-US" dirty="0" smtClean="0"/>
              <a:t>あてることを意識してみがきます</a:t>
            </a:r>
            <a:r>
              <a:rPr kumimoji="1" lang="ja-JP" altLang="en-US"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4</a:t>
            </a:fld>
            <a:endParaRPr kumimoji="1" lang="ja-JP" altLang="en-US"/>
          </a:p>
        </p:txBody>
      </p:sp>
    </p:spTree>
    <p:extLst>
      <p:ext uri="{BB962C8B-B14F-4D97-AF65-F5344CB8AC3E}">
        <p14:creationId xmlns:p14="http://schemas.microsoft.com/office/powerpoint/2010/main" val="11876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学習のポイント</a:t>
            </a:r>
          </a:p>
          <a:p>
            <a:r>
              <a:rPr kumimoji="1" lang="ja-JP" altLang="en-US" dirty="0" smtClean="0"/>
              <a:t>・毎日歯みがきすることが大事だと知ろう。</a:t>
            </a:r>
          </a:p>
          <a:p>
            <a:r>
              <a:rPr kumimoji="1" lang="ja-JP" altLang="en-US" dirty="0" smtClean="0"/>
              <a:t>・歯ブラシ以外にフロスがあることを知ろう。</a:t>
            </a:r>
          </a:p>
          <a:p>
            <a:r>
              <a:rPr kumimoji="1" lang="ja-JP" altLang="en-US" dirty="0" smtClean="0"/>
              <a:t>・フッ素入り歯みがき剤を使うと歯が強くなり、むし歯予防になることを知ろう。</a:t>
            </a:r>
          </a:p>
          <a:p>
            <a:r>
              <a:rPr kumimoji="1" lang="ja-JP" altLang="en-US" dirty="0" smtClean="0"/>
              <a:t>・仕上げみがきは小学校４年生頃まで必要であることを知ろう。</a:t>
            </a:r>
          </a:p>
          <a:p>
            <a:endParaRPr kumimoji="1" lang="ja-JP" altLang="en-US" dirty="0" smtClean="0"/>
          </a:p>
          <a:p>
            <a:r>
              <a:rPr kumimoji="1" lang="ja-JP" altLang="en-US" dirty="0" smtClean="0"/>
              <a:t>補足</a:t>
            </a:r>
          </a:p>
          <a:p>
            <a:r>
              <a:rPr kumimoji="1" lang="ja-JP" altLang="en-US" dirty="0" smtClean="0"/>
              <a:t>・歯みがきは毎日することが必要です。</a:t>
            </a:r>
          </a:p>
          <a:p>
            <a:r>
              <a:rPr kumimoji="1" lang="ja-JP" altLang="en-US" dirty="0" smtClean="0"/>
              <a:t>・歯と歯の間は、歯ブラシの毛先が届きにくく、むし歯になりやすい場所ですが、フロスを使うことで、汚れを落としやすくなります。</a:t>
            </a:r>
          </a:p>
          <a:p>
            <a:r>
              <a:rPr kumimoji="1" lang="ja-JP" altLang="en-US" dirty="0" smtClean="0"/>
              <a:t>・小学２年生では</a:t>
            </a:r>
            <a:r>
              <a:rPr kumimoji="1" lang="ja-JP" altLang="en-US" dirty="0" smtClean="0"/>
              <a:t>、自分でフロスを使うことは難しいの、保護者</a:t>
            </a:r>
            <a:r>
              <a:rPr kumimoji="1" lang="ja-JP" altLang="en-US" dirty="0" smtClean="0"/>
              <a:t>の仕上げみがきの時にフロスを使用してもらうとよいです。</a:t>
            </a:r>
          </a:p>
          <a:p>
            <a:r>
              <a:rPr kumimoji="1" lang="ja-JP" altLang="en-US" dirty="0" smtClean="0"/>
              <a:t>・フッ素にはむし歯予防効果があり、９割以上の歯みがき剤に入っています。</a:t>
            </a:r>
          </a:p>
          <a:p>
            <a:r>
              <a:rPr kumimoji="1" lang="ja-JP" altLang="en-US" dirty="0" smtClean="0"/>
              <a:t>・フッ化物配合歯みがき剤の使用後のうがいは、効果が低下しないように</a:t>
            </a:r>
            <a:r>
              <a:rPr kumimoji="1" lang="en-US" altLang="ja-JP" dirty="0" smtClean="0"/>
              <a:t>1</a:t>
            </a:r>
            <a:r>
              <a:rPr kumimoji="1" lang="ja-JP" altLang="en-US" dirty="0" smtClean="0"/>
              <a:t>回程度が良いです。</a:t>
            </a:r>
          </a:p>
          <a:p>
            <a:r>
              <a:rPr kumimoji="1" lang="ja-JP" altLang="en-US" dirty="0" smtClean="0"/>
              <a:t>・小学校低学年の時期は、手指能力が高まり、歯みがきの能力も高まってきますが、小学校４年生頃までは仕上げみがきが必要です。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29CA0DB-7F04-4C9A-A1E4-9579A9C2D976}" type="slidenum">
              <a:rPr kumimoji="1" lang="ja-JP" altLang="en-US" smtClean="0"/>
              <a:t>5</a:t>
            </a:fld>
            <a:endParaRPr kumimoji="1" lang="ja-JP" altLang="en-US"/>
          </a:p>
        </p:txBody>
      </p:sp>
    </p:spTree>
    <p:extLst>
      <p:ext uri="{BB962C8B-B14F-4D97-AF65-F5344CB8AC3E}">
        <p14:creationId xmlns:p14="http://schemas.microsoft.com/office/powerpoint/2010/main" val="294138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23704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88236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369851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322780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1738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149270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288216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28546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35874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64983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B15BB0-D3A3-4F8D-B99F-283182C68111}" type="datetimeFigureOut">
              <a:rPr kumimoji="1" lang="ja-JP" altLang="en-US" smtClean="0"/>
              <a:t>2023/10/3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79616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5BB0-D3A3-4F8D-B99F-283182C68111}" type="datetimeFigureOut">
              <a:rPr kumimoji="1" lang="ja-JP" altLang="en-US" smtClean="0"/>
              <a:t>2023/10/3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3FC7-3293-46E6-B6D9-2E10F162E650}" type="slidenum">
              <a:rPr kumimoji="1" lang="ja-JP" altLang="en-US" smtClean="0"/>
              <a:t>‹#›</a:t>
            </a:fld>
            <a:endParaRPr kumimoji="1" lang="ja-JP" altLang="en-US"/>
          </a:p>
        </p:txBody>
      </p:sp>
    </p:spTree>
    <p:extLst>
      <p:ext uri="{BB962C8B-B14F-4D97-AF65-F5344CB8AC3E}">
        <p14:creationId xmlns:p14="http://schemas.microsoft.com/office/powerpoint/2010/main" val="58003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7" y="0"/>
            <a:ext cx="9699665" cy="6858000"/>
          </a:xfrm>
          <a:prstGeom prst="rect">
            <a:avLst/>
          </a:prstGeom>
        </p:spPr>
      </p:pic>
    </p:spTree>
    <p:extLst>
      <p:ext uri="{BB962C8B-B14F-4D97-AF65-F5344CB8AC3E}">
        <p14:creationId xmlns:p14="http://schemas.microsoft.com/office/powerpoint/2010/main" val="988650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0" y="1818978"/>
          <a:ext cx="9906000" cy="5039021"/>
        </p:xfrm>
        <a:graphic>
          <a:graphicData uri="http://schemas.openxmlformats.org/drawingml/2006/table">
            <a:tbl>
              <a:tblPr firstRow="1" bandRow="1">
                <a:tableStyleId>{5C22544A-7EE6-4342-B048-85BDC9FD1C3A}</a:tableStyleId>
              </a:tblPr>
              <a:tblGrid>
                <a:gridCol w="1478262">
                  <a:extLst>
                    <a:ext uri="{9D8B030D-6E8A-4147-A177-3AD203B41FA5}">
                      <a16:colId xmlns:a16="http://schemas.microsoft.com/office/drawing/2014/main" val="3182533975"/>
                    </a:ext>
                  </a:extLst>
                </a:gridCol>
                <a:gridCol w="8427738">
                  <a:extLst>
                    <a:ext uri="{9D8B030D-6E8A-4147-A177-3AD203B41FA5}">
                      <a16:colId xmlns:a16="http://schemas.microsoft.com/office/drawing/2014/main" val="386512471"/>
                    </a:ext>
                  </a:extLst>
                </a:gridCol>
              </a:tblGrid>
              <a:tr h="911924">
                <a:tc gridSpan="2">
                  <a:txBody>
                    <a:bodyPr/>
                    <a:lstStyle/>
                    <a:p>
                      <a:pPr algn="ctr"/>
                      <a:r>
                        <a:rPr kumimoji="1" lang="ja-JP" altLang="en-US" sz="3600" dirty="0" smtClean="0">
                          <a:solidFill>
                            <a:schemeClr val="tx1"/>
                          </a:solidFill>
                        </a:rPr>
                        <a:t>たいせつなやくわりが</a:t>
                      </a:r>
                      <a:r>
                        <a:rPr kumimoji="1" lang="ja-JP" altLang="en-US" sz="4400" dirty="0" smtClean="0">
                          <a:solidFill>
                            <a:schemeClr val="tx1"/>
                          </a:solidFill>
                        </a:rPr>
                        <a:t>３つ</a:t>
                      </a:r>
                      <a:r>
                        <a:rPr kumimoji="1" lang="ja-JP" altLang="en-US" sz="3600" dirty="0" smtClean="0">
                          <a:solidFill>
                            <a:schemeClr val="tx1"/>
                          </a:solidFill>
                        </a:rPr>
                        <a:t>あります</a:t>
                      </a:r>
                      <a:endParaRPr kumimoji="1" lang="ja-JP" altLang="en-US" sz="3600" dirty="0">
                        <a:solidFill>
                          <a:schemeClr val="tx1"/>
                        </a:solidFill>
                      </a:endParaRPr>
                    </a:p>
                  </a:txBody>
                  <a:tcPr marL="85899" marR="85899" marT="42950" marB="42950" anchor="ctr">
                    <a:solidFill>
                      <a:srgbClr val="FFC000"/>
                    </a:solidFill>
                  </a:tcPr>
                </a:tc>
                <a:tc hMerge="1">
                  <a:txBody>
                    <a:bodyPr/>
                    <a:lstStyle/>
                    <a:p>
                      <a:endParaRPr kumimoji="1" lang="ja-JP" altLang="en-US" dirty="0"/>
                    </a:p>
                  </a:txBody>
                  <a:tcPr>
                    <a:solidFill>
                      <a:srgbClr val="FFC000"/>
                    </a:solidFill>
                  </a:tcPr>
                </a:tc>
                <a:extLst>
                  <a:ext uri="{0D108BD9-81ED-4DB2-BD59-A6C34878D82A}">
                    <a16:rowId xmlns:a16="http://schemas.microsoft.com/office/drawing/2014/main" val="4111285530"/>
                  </a:ext>
                </a:extLst>
              </a:tr>
              <a:tr h="1375699">
                <a:tc>
                  <a:txBody>
                    <a:bodyPr/>
                    <a:lstStyle/>
                    <a:p>
                      <a:endParaRPr kumimoji="1" lang="ja-JP" altLang="en-US" sz="1700" dirty="0"/>
                    </a:p>
                  </a:txBody>
                  <a:tcPr marL="85899" marR="85899" marT="42950" marB="42950">
                    <a:solidFill>
                      <a:srgbClr val="FFC000"/>
                    </a:solidFill>
                  </a:tcPr>
                </a:tc>
                <a:tc>
                  <a:txBody>
                    <a:bodyPr/>
                    <a:lstStyle/>
                    <a:p>
                      <a:endParaRPr kumimoji="1" lang="ja-JP" altLang="en-US" sz="1700" dirty="0"/>
                    </a:p>
                  </a:txBody>
                  <a:tcPr marL="85899" marR="85899" marT="42950" marB="42950">
                    <a:solidFill>
                      <a:srgbClr val="FFC000"/>
                    </a:solidFill>
                  </a:tcPr>
                </a:tc>
                <a:extLst>
                  <a:ext uri="{0D108BD9-81ED-4DB2-BD59-A6C34878D82A}">
                    <a16:rowId xmlns:a16="http://schemas.microsoft.com/office/drawing/2014/main" val="4229679285"/>
                  </a:ext>
                </a:extLst>
              </a:tr>
              <a:tr h="1375699">
                <a:tc>
                  <a:txBody>
                    <a:bodyPr/>
                    <a:lstStyle/>
                    <a:p>
                      <a:endParaRPr kumimoji="1" lang="ja-JP" altLang="en-US" sz="1700" dirty="0"/>
                    </a:p>
                  </a:txBody>
                  <a:tcPr marL="85899" marR="85899" marT="42950" marB="42950">
                    <a:solidFill>
                      <a:srgbClr val="FFC000"/>
                    </a:solidFill>
                  </a:tcPr>
                </a:tc>
                <a:tc>
                  <a:txBody>
                    <a:bodyPr/>
                    <a:lstStyle/>
                    <a:p>
                      <a:endParaRPr kumimoji="1" lang="ja-JP" altLang="en-US" sz="1700" dirty="0"/>
                    </a:p>
                  </a:txBody>
                  <a:tcPr marL="85899" marR="85899" marT="42950" marB="42950">
                    <a:solidFill>
                      <a:srgbClr val="FFC000"/>
                    </a:solidFill>
                  </a:tcPr>
                </a:tc>
                <a:extLst>
                  <a:ext uri="{0D108BD9-81ED-4DB2-BD59-A6C34878D82A}">
                    <a16:rowId xmlns:a16="http://schemas.microsoft.com/office/drawing/2014/main" val="2871771401"/>
                  </a:ext>
                </a:extLst>
              </a:tr>
              <a:tr h="1375699">
                <a:tc>
                  <a:txBody>
                    <a:bodyPr/>
                    <a:lstStyle/>
                    <a:p>
                      <a:endParaRPr kumimoji="1" lang="ja-JP" altLang="en-US" sz="1700"/>
                    </a:p>
                  </a:txBody>
                  <a:tcPr marL="85899" marR="85899" marT="42950" marB="42950">
                    <a:solidFill>
                      <a:srgbClr val="FFC000"/>
                    </a:solidFill>
                  </a:tcPr>
                </a:tc>
                <a:tc>
                  <a:txBody>
                    <a:bodyPr/>
                    <a:lstStyle/>
                    <a:p>
                      <a:endParaRPr kumimoji="1" lang="ja-JP" altLang="en-US" sz="1700" dirty="0"/>
                    </a:p>
                  </a:txBody>
                  <a:tcPr marL="85899" marR="85899" marT="42950" marB="42950">
                    <a:solidFill>
                      <a:srgbClr val="FFC000"/>
                    </a:solidFill>
                  </a:tcPr>
                </a:tc>
                <a:extLst>
                  <a:ext uri="{0D108BD9-81ED-4DB2-BD59-A6C34878D82A}">
                    <a16:rowId xmlns:a16="http://schemas.microsoft.com/office/drawing/2014/main" val="2540269454"/>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805" y="5462502"/>
            <a:ext cx="6861654" cy="1395498"/>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853" y="2844658"/>
            <a:ext cx="4075147" cy="224262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1806" y="2712525"/>
            <a:ext cx="4445878" cy="1421199"/>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05" y="4133185"/>
            <a:ext cx="4538669" cy="1329317"/>
          </a:xfrm>
          <a:prstGeom prst="rect">
            <a:avLst/>
          </a:prstGeom>
        </p:spPr>
      </p:pic>
      <p:sp>
        <p:nvSpPr>
          <p:cNvPr id="10" name="角丸四角形 9"/>
          <p:cNvSpPr/>
          <p:nvPr/>
        </p:nvSpPr>
        <p:spPr>
          <a:xfrm>
            <a:off x="377583" y="2901930"/>
            <a:ext cx="898252" cy="87616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00" dirty="0">
                <a:solidFill>
                  <a:schemeClr val="tx1"/>
                </a:solidFill>
              </a:rPr>
              <a:t>１</a:t>
            </a:r>
          </a:p>
        </p:txBody>
      </p:sp>
      <p:sp>
        <p:nvSpPr>
          <p:cNvPr id="12" name="角丸四角形 11"/>
          <p:cNvSpPr/>
          <p:nvPr/>
        </p:nvSpPr>
        <p:spPr>
          <a:xfrm>
            <a:off x="400177" y="4161776"/>
            <a:ext cx="898252" cy="87616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00" dirty="0">
                <a:solidFill>
                  <a:schemeClr val="tx1"/>
                </a:solidFill>
              </a:rPr>
              <a:t>２</a:t>
            </a:r>
          </a:p>
        </p:txBody>
      </p:sp>
      <p:sp>
        <p:nvSpPr>
          <p:cNvPr id="13" name="角丸四角形 12"/>
          <p:cNvSpPr/>
          <p:nvPr/>
        </p:nvSpPr>
        <p:spPr>
          <a:xfrm>
            <a:off x="377583" y="5421622"/>
            <a:ext cx="898252" cy="876163"/>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00" dirty="0">
                <a:solidFill>
                  <a:schemeClr val="tx1"/>
                </a:solidFill>
              </a:rPr>
              <a:t>３</a:t>
            </a: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7762" y="91641"/>
            <a:ext cx="6509722" cy="1727339"/>
          </a:xfrm>
          <a:prstGeom prst="rect">
            <a:avLst/>
          </a:prstGeom>
        </p:spPr>
      </p:pic>
    </p:spTree>
    <p:extLst>
      <p:ext uri="{BB962C8B-B14F-4D97-AF65-F5344CB8AC3E}">
        <p14:creationId xmlns:p14="http://schemas.microsoft.com/office/powerpoint/2010/main" val="413562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0" y="37256"/>
            <a:ext cx="9026221" cy="6789211"/>
          </a:xfrm>
          <a:prstGeom prst="rect">
            <a:avLst/>
          </a:prstGeom>
        </p:spPr>
      </p:pic>
      <p:cxnSp>
        <p:nvCxnSpPr>
          <p:cNvPr id="5" name="直線コネクタ 4"/>
          <p:cNvCxnSpPr/>
          <p:nvPr/>
        </p:nvCxnSpPr>
        <p:spPr>
          <a:xfrm flipH="1">
            <a:off x="5042596" y="4114307"/>
            <a:ext cx="34997" cy="271216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51" y="4558127"/>
            <a:ext cx="2312374" cy="2126454"/>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737" y="5108685"/>
            <a:ext cx="2371053" cy="1323646"/>
          </a:xfrm>
          <a:prstGeom prst="rect">
            <a:avLst/>
          </a:prstGeom>
        </p:spPr>
      </p:pic>
    </p:spTree>
    <p:extLst>
      <p:ext uri="{BB962C8B-B14F-4D97-AF65-F5344CB8AC3E}">
        <p14:creationId xmlns:p14="http://schemas.microsoft.com/office/powerpoint/2010/main" val="834303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82" y="0"/>
            <a:ext cx="8825309" cy="6858000"/>
          </a:xfrm>
          <a:prstGeom prst="rect">
            <a:avLst/>
          </a:prstGeom>
        </p:spPr>
      </p:pic>
    </p:spTree>
    <p:extLst>
      <p:ext uri="{BB962C8B-B14F-4D97-AF65-F5344CB8AC3E}">
        <p14:creationId xmlns:p14="http://schemas.microsoft.com/office/powerpoint/2010/main" val="276587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4" y="272840"/>
            <a:ext cx="9750566" cy="121831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093" y="1773094"/>
            <a:ext cx="8639073" cy="3240339"/>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461" y="4330307"/>
            <a:ext cx="3384167" cy="2379834"/>
          </a:xfrm>
          <a:prstGeom prst="rect">
            <a:avLst/>
          </a:prstGeom>
        </p:spPr>
      </p:pic>
    </p:spTree>
    <p:extLst>
      <p:ext uri="{BB962C8B-B14F-4D97-AF65-F5344CB8AC3E}">
        <p14:creationId xmlns:p14="http://schemas.microsoft.com/office/powerpoint/2010/main" val="204209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581</Words>
  <Application>Microsoft Office PowerPoint</Application>
  <PresentationFormat>A4 210 x 297 mm</PresentationFormat>
  <Paragraphs>64</Paragraphs>
  <Slides>5</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非常勤PC_がん班</dc:creator>
  <cp:lastModifiedBy>沖縄県</cp:lastModifiedBy>
  <cp:revision>67</cp:revision>
  <cp:lastPrinted>2023-10-02T00:47:57Z</cp:lastPrinted>
  <dcterms:created xsi:type="dcterms:W3CDTF">2023-05-24T02:23:27Z</dcterms:created>
  <dcterms:modified xsi:type="dcterms:W3CDTF">2023-10-03T00:03:12Z</dcterms:modified>
</cp:coreProperties>
</file>